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58" r:id="rId3"/>
    <p:sldId id="256" r:id="rId5"/>
    <p:sldId id="543" r:id="rId6"/>
    <p:sldId id="542" r:id="rId7"/>
    <p:sldId id="544" r:id="rId8"/>
    <p:sldId id="547" r:id="rId9"/>
    <p:sldId id="545" r:id="rId10"/>
    <p:sldId id="548" r:id="rId11"/>
    <p:sldId id="549" r:id="rId12"/>
    <p:sldId id="551" r:id="rId13"/>
    <p:sldId id="552" r:id="rId14"/>
    <p:sldId id="553" r:id="rId15"/>
    <p:sldId id="554" r:id="rId16"/>
    <p:sldId id="555" r:id="rId17"/>
    <p:sldId id="517" r:id="rId18"/>
    <p:sldId id="534" r:id="rId19"/>
    <p:sldId id="535" r:id="rId20"/>
    <p:sldId id="501" r:id="rId21"/>
    <p:sldId id="530" r:id="rId22"/>
    <p:sldId id="518" r:id="rId23"/>
    <p:sldId id="522" r:id="rId24"/>
    <p:sldId id="536" r:id="rId25"/>
    <p:sldId id="537" r:id="rId26"/>
    <p:sldId id="540" r:id="rId27"/>
    <p:sldId id="503" r:id="rId28"/>
    <p:sldId id="538" r:id="rId29"/>
    <p:sldId id="531" r:id="rId30"/>
    <p:sldId id="526" r:id="rId31"/>
    <p:sldId id="314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FFC"/>
    <a:srgbClr val="0066FF"/>
    <a:srgbClr val="4548FE"/>
    <a:srgbClr val="286342"/>
    <a:srgbClr val="E5F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77"/>
      </p:cViewPr>
      <p:guideLst>
        <p:guide orient="horz" pos="2091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9B1E5-76EB-4645-8274-8737025AF9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7006" y="2712540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5.png"/><Relationship Id="rId18" Type="http://schemas.microsoft.com/office/2007/relationships/hdphoto" Target="../media/image4.wdp"/><Relationship Id="rId17" Type="http://schemas.openxmlformats.org/officeDocument/2006/relationships/image" Target="../media/image3.pn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-89378"/>
            <a:ext cx="12192000" cy="6947378"/>
            <a:chOff x="0" y="-89378"/>
            <a:chExt cx="12192000" cy="6947378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rgbClr val="F3FF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267"/>
              <a:stretch>
                <a:fillRect/>
              </a:stretch>
            </p:blipFill>
            <p:spPr>
              <a:xfrm>
                <a:off x="0" y="5854700"/>
                <a:ext cx="12192000" cy="10033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>
                          <a14:backgroundMark x1="32468" y1="16923" x2="32468" y2="16923"/>
                          <a14:backgroundMark x1="32468" y1="16923" x2="32468" y2="16923"/>
                          <a14:backgroundMark x1="31169" y1="18462" x2="31169" y2="18462"/>
                          <a14:backgroundMark x1="31169" y1="18462" x2="29870" y2="18462"/>
                          <a14:backgroundMark x1="10390" y1="36923" x2="10390" y2="36923"/>
                          <a14:backgroundMark x1="9091" y1="36923" x2="9091" y2="36923"/>
                          <a14:backgroundMark x1="7792" y1="47692" x2="7792" y2="47692"/>
                          <a14:backgroundMark x1="9091" y1="47692" x2="9091" y2="47692"/>
                          <a14:backgroundMark x1="10390" y1="47692" x2="10390" y2="47692"/>
                          <a14:backgroundMark x1="10390" y1="47692" x2="10390" y2="4769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735705" y="-89378"/>
              <a:ext cx="1297683" cy="109544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19"/>
            <a:stretch>
              <a:fillRect/>
            </a:stretch>
          </p:blipFill>
          <p:spPr>
            <a:xfrm>
              <a:off x="10879721" y="0"/>
              <a:ext cx="1026934" cy="79671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67" y="91140"/>
            <a:ext cx="1788569" cy="1006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9388" y="36334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新课导入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60473" y="454146"/>
            <a:ext cx="94635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Arial" panose="020B0604020202020204" pitchFamily="34" charset="0"/>
              </a:rPr>
              <a:t>字里行间众生相，大千世界你我他。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571" y="1384142"/>
            <a:ext cx="8041321" cy="5352752"/>
          </a:xfrm>
          <a:prstGeom prst="rect">
            <a:avLst/>
          </a:prstGeom>
        </p:spPr>
      </p:pic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7639665" y="234882"/>
            <a:ext cx="2168013" cy="1065059"/>
          </a:xfrm>
          <a:prstGeom prst="wedgeRoundRectCallout">
            <a:avLst>
              <a:gd name="adj1" fmla="val -75255"/>
              <a:gd name="adj2" fmla="val 173280"/>
              <a:gd name="adj3" fmla="val 16667"/>
            </a:avLst>
          </a:prstGeom>
          <a:solidFill>
            <a:srgbClr val="C71C2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 rot="10800000">
            <a:off x="4275803" y="5825613"/>
            <a:ext cx="2138516" cy="825910"/>
          </a:xfrm>
          <a:prstGeom prst="wedgeRoundRectCallout">
            <a:avLst>
              <a:gd name="adj1" fmla="val -39454"/>
              <a:gd name="adj2" fmla="val 300000"/>
              <a:gd name="adj3" fmla="val 16667"/>
            </a:avLst>
          </a:prstGeom>
          <a:solidFill>
            <a:srgbClr val="B1171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07678" y="1299941"/>
            <a:ext cx="2384322" cy="1573090"/>
            <a:chOff x="8077458" y="1885877"/>
            <a:chExt cx="2701324" cy="134159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7458" y="1885877"/>
              <a:ext cx="2701324" cy="134159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511844" y="2361151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动作描写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510" y="1511366"/>
            <a:ext cx="10105103" cy="4314247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有一次下课时，我兴高采烈地去找同学玩。“牛力壮！”我高高兴兴地喊他。可他却当场泼了我一盆冷水，让我浇了个透心凉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他正在聚精会神地看书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对我的呼声置若罔闻，置之不理，连看都不看我一眼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我的肺都快被他气炸了，怒气冲冲地向他咆哮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：“牛力壮！牛力壮！牛力壮！”我的嗓子都喊哑了，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可他还是不为所动，仍然全神贯注地看书。</a:t>
            </a:r>
            <a:r>
              <a:rPr lang="zh-CN" altLang="en-US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我看他看书如此专心致志。也就于心不忍再打扰他了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，我便去找其他同学玩了。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93786" y="461433"/>
            <a:ext cx="4417484" cy="666786"/>
          </a:xfrm>
          <a:prstGeom prst="rect">
            <a:avLst/>
          </a:prstGeom>
          <a:solidFill>
            <a:srgbClr val="FFFF66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我的同学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07394" y="44062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8783" y="594618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19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3" grpId="0" build="p"/>
      <p:bldP spid="4" grpId="0" animBg="1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5465" y="2150089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可是，当老师走进教室时，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他还在看书，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直到老师打了他几下后，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他才如梦初醒，还自言自语道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3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看书的时光过得飞快，转瞬间，一个课间就过去了。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4548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引起了我们哄堂大笑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93786" y="461433"/>
            <a:ext cx="4417484" cy="666786"/>
          </a:xfrm>
          <a:prstGeom prst="rect">
            <a:avLst/>
          </a:prstGeom>
          <a:solidFill>
            <a:srgbClr val="FFFF66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我的同学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868058" y="149819"/>
            <a:ext cx="2168013" cy="1065059"/>
          </a:xfrm>
          <a:prstGeom prst="wedgeRoundRectCallout">
            <a:avLst>
              <a:gd name="adj1" fmla="val -75255"/>
              <a:gd name="adj2" fmla="val 173280"/>
              <a:gd name="adj3" fmla="val 16667"/>
            </a:avLst>
          </a:prstGeom>
          <a:solidFill>
            <a:srgbClr val="C71C2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35786" y="42404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04627" y="4641674"/>
            <a:ext cx="2701324" cy="1341597"/>
            <a:chOff x="8074253" y="1885877"/>
            <a:chExt cx="2701324" cy="134159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4253" y="1885877"/>
              <a:ext cx="2701324" cy="134159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8511844" y="2361151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语言描写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12184" y="3907814"/>
            <a:ext cx="2701324" cy="1341597"/>
            <a:chOff x="8074253" y="1885877"/>
            <a:chExt cx="2701324" cy="13415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4253" y="1885877"/>
              <a:ext cx="2701324" cy="134159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8511844" y="2361151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神态描写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23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69600"/>
            <a:ext cx="2908044" cy="3688400"/>
          </a:xfrm>
          <a:prstGeom prst="rect">
            <a:avLst/>
          </a:prstGeom>
        </p:spPr>
      </p:pic>
      <p:sp>
        <p:nvSpPr>
          <p:cNvPr id="29" name="矩形标注 28"/>
          <p:cNvSpPr/>
          <p:nvPr/>
        </p:nvSpPr>
        <p:spPr>
          <a:xfrm>
            <a:off x="3143229" y="3238499"/>
            <a:ext cx="6889208" cy="2110715"/>
          </a:xfrm>
          <a:prstGeom prst="wedgeRectCallout">
            <a:avLst>
              <a:gd name="adj1" fmla="val -66005"/>
              <a:gd name="adj2" fmla="val 2577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7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你可以列出来和同学交流交流。</a:t>
            </a:r>
            <a:endParaRPr lang="zh-CN" altLang="en-US" sz="37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7369" y="876868"/>
            <a:ext cx="9847580" cy="168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    你的爸爸妈妈有什么特点？想一想，可以用哪些典型事例表现他们的特点？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10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9"/>
          <p:cNvSpPr txBox="1">
            <a:spLocks noChangeArrowheads="1"/>
          </p:cNvSpPr>
          <p:nvPr/>
        </p:nvSpPr>
        <p:spPr bwMode="auto">
          <a:xfrm>
            <a:off x="687918" y="1071766"/>
            <a:ext cx="105706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527051" y="2180167"/>
            <a:ext cx="3113616" cy="960967"/>
          </a:xfrm>
          <a:prstGeom prst="wedgeRectCallout">
            <a:avLst>
              <a:gd name="adj1" fmla="val 69128"/>
              <a:gd name="adj2" fmla="val -461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耐心辅导我功课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28" name="组合 9"/>
          <p:cNvGrpSpPr/>
          <p:nvPr/>
        </p:nvGrpSpPr>
        <p:grpSpPr bwMode="auto">
          <a:xfrm>
            <a:off x="582084" y="4254500"/>
            <a:ext cx="2978149" cy="1179615"/>
            <a:chOff x="1115616" y="627534"/>
            <a:chExt cx="2736304" cy="719139"/>
          </a:xfrm>
        </p:grpSpPr>
        <p:sp>
          <p:nvSpPr>
            <p:cNvPr id="3" name="矩形标注 2"/>
            <p:cNvSpPr/>
            <p:nvPr/>
          </p:nvSpPr>
          <p:spPr>
            <a:xfrm>
              <a:off x="1115616" y="627534"/>
              <a:ext cx="2736304" cy="585843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6" name="TextBox 11"/>
            <p:cNvSpPr txBox="1">
              <a:spLocks noChangeArrowheads="1"/>
            </p:cNvSpPr>
            <p:nvPr/>
          </p:nvSpPr>
          <p:spPr bwMode="auto">
            <a:xfrm>
              <a:off x="1115616" y="689959"/>
              <a:ext cx="2736304" cy="6567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工作时专心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</p:grpSp>
      <p:grpSp>
        <p:nvGrpSpPr>
          <p:cNvPr id="26629" name="组合 9"/>
          <p:cNvGrpSpPr/>
          <p:nvPr/>
        </p:nvGrpSpPr>
        <p:grpSpPr bwMode="auto">
          <a:xfrm>
            <a:off x="8318501" y="2298701"/>
            <a:ext cx="2688168" cy="960966"/>
            <a:chOff x="1115616" y="627534"/>
            <a:chExt cx="2735920" cy="585645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2735920" cy="585645"/>
            </a:xfrm>
            <a:prstGeom prst="wedgeRectCallout">
              <a:avLst>
                <a:gd name="adj1" fmla="val -81259"/>
                <a:gd name="adj2" fmla="val -158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4" name="TextBox 11"/>
            <p:cNvSpPr txBox="1">
              <a:spLocks noChangeArrowheads="1"/>
            </p:cNvSpPr>
            <p:nvPr/>
          </p:nvSpPr>
          <p:spPr bwMode="auto">
            <a:xfrm>
              <a:off x="1267324" y="734540"/>
              <a:ext cx="2487269" cy="3563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每天忙家务</a:t>
              </a:r>
              <a:endPara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630" name="组合 15"/>
          <p:cNvGrpSpPr/>
          <p:nvPr/>
        </p:nvGrpSpPr>
        <p:grpSpPr bwMode="auto">
          <a:xfrm>
            <a:off x="8688918" y="4317662"/>
            <a:ext cx="2317751" cy="770806"/>
            <a:chOff x="1115616" y="566911"/>
            <a:chExt cx="2445922" cy="646268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90685"/>
                <a:gd name="adj2" fmla="val -3175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2" name="TextBox 17"/>
            <p:cNvSpPr txBox="1">
              <a:spLocks noChangeArrowheads="1"/>
            </p:cNvSpPr>
            <p:nvPr/>
          </p:nvSpPr>
          <p:spPr bwMode="auto">
            <a:xfrm>
              <a:off x="1216134" y="566911"/>
              <a:ext cx="2345404" cy="559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charset="-122"/>
                </a:rPr>
                <a:t>……</a:t>
              </a:r>
              <a:endParaRPr lang="zh-CN" altLang="en-US" sz="37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1593" y="2040468"/>
            <a:ext cx="3048000" cy="3048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20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993786" y="461433"/>
            <a:ext cx="4417484" cy="666786"/>
          </a:xfrm>
          <a:prstGeom prst="rect">
            <a:avLst/>
          </a:prstGeom>
          <a:solidFill>
            <a:srgbClr val="FFFF66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我的妈妈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9"/>
          <p:cNvSpPr txBox="1">
            <a:spLocks noChangeArrowheads="1"/>
          </p:cNvSpPr>
          <p:nvPr/>
        </p:nvSpPr>
        <p:spPr bwMode="auto">
          <a:xfrm>
            <a:off x="687918" y="1071766"/>
            <a:ext cx="105706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527051" y="2180167"/>
            <a:ext cx="3113616" cy="960967"/>
          </a:xfrm>
          <a:prstGeom prst="wedgeRectCallout">
            <a:avLst>
              <a:gd name="adj1" fmla="val 69128"/>
              <a:gd name="adj2" fmla="val -461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做错事严厉批评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28" name="组合 9"/>
          <p:cNvGrpSpPr/>
          <p:nvPr/>
        </p:nvGrpSpPr>
        <p:grpSpPr bwMode="auto">
          <a:xfrm>
            <a:off x="430094" y="4120304"/>
            <a:ext cx="3307530" cy="1728290"/>
            <a:chOff x="1065052" y="576368"/>
            <a:chExt cx="2741021" cy="1053633"/>
          </a:xfrm>
        </p:grpSpPr>
        <p:sp>
          <p:nvSpPr>
            <p:cNvPr id="3" name="矩形标注 2"/>
            <p:cNvSpPr/>
            <p:nvPr/>
          </p:nvSpPr>
          <p:spPr>
            <a:xfrm>
              <a:off x="1069769" y="576368"/>
              <a:ext cx="2736304" cy="585843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6" name="TextBox 11"/>
            <p:cNvSpPr txBox="1">
              <a:spLocks noChangeArrowheads="1"/>
            </p:cNvSpPr>
            <p:nvPr/>
          </p:nvSpPr>
          <p:spPr bwMode="auto">
            <a:xfrm>
              <a:off x="1065052" y="673075"/>
              <a:ext cx="2736304" cy="956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每天工作到很晚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</p:grpSp>
      <p:grpSp>
        <p:nvGrpSpPr>
          <p:cNvPr id="26629" name="组合 9"/>
          <p:cNvGrpSpPr/>
          <p:nvPr/>
        </p:nvGrpSpPr>
        <p:grpSpPr bwMode="auto">
          <a:xfrm>
            <a:off x="8318501" y="2298701"/>
            <a:ext cx="2688168" cy="960966"/>
            <a:chOff x="1115616" y="627534"/>
            <a:chExt cx="2735920" cy="585645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2735920" cy="585645"/>
            </a:xfrm>
            <a:prstGeom prst="wedgeRectCallout">
              <a:avLst>
                <a:gd name="adj1" fmla="val -81259"/>
                <a:gd name="adj2" fmla="val -158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4" name="TextBox 11"/>
            <p:cNvSpPr txBox="1">
              <a:spLocks noChangeArrowheads="1"/>
            </p:cNvSpPr>
            <p:nvPr/>
          </p:nvSpPr>
          <p:spPr bwMode="auto">
            <a:xfrm>
              <a:off x="1267324" y="734540"/>
              <a:ext cx="2487269" cy="3563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带我出去玩</a:t>
              </a:r>
              <a:endPara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630" name="组合 15"/>
          <p:cNvGrpSpPr/>
          <p:nvPr/>
        </p:nvGrpSpPr>
        <p:grpSpPr bwMode="auto">
          <a:xfrm>
            <a:off x="8688918" y="4317662"/>
            <a:ext cx="2317751" cy="770806"/>
            <a:chOff x="1115616" y="566911"/>
            <a:chExt cx="2445922" cy="646268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90685"/>
                <a:gd name="adj2" fmla="val -3175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2" name="TextBox 17"/>
            <p:cNvSpPr txBox="1">
              <a:spLocks noChangeArrowheads="1"/>
            </p:cNvSpPr>
            <p:nvPr/>
          </p:nvSpPr>
          <p:spPr bwMode="auto">
            <a:xfrm>
              <a:off x="1216134" y="566911"/>
              <a:ext cx="2345404" cy="559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charset="-122"/>
                </a:rPr>
                <a:t>……</a:t>
              </a:r>
              <a:endParaRPr lang="zh-CN" altLang="en-US" sz="37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1593" y="2040468"/>
            <a:ext cx="2943981" cy="2943981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24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2993786" y="461433"/>
            <a:ext cx="4417484" cy="666786"/>
          </a:xfrm>
          <a:prstGeom prst="rect">
            <a:avLst/>
          </a:prstGeom>
          <a:solidFill>
            <a:srgbClr val="FFFF66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我的爸爸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2395867" y="1433280"/>
            <a:ext cx="6843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习作例文：我的朋友容容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2919" y="2440653"/>
            <a:ext cx="9217772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文章主要写了“我”的朋友容容的什么特点？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文中写了关于容容的哪两件事？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运用了哪些描写方法？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找出课文中表现容容特点的句子。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33)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2108" y="2375045"/>
            <a:ext cx="4762500" cy="3648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62962" y="446225"/>
            <a:ext cx="4406900" cy="1195705"/>
            <a:chOff x="-274865" y="712509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1176676" y="1273514"/>
              <a:ext cx="3899354" cy="106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容容的特点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92027" y="1295874"/>
            <a:ext cx="6069082" cy="4946666"/>
            <a:chOff x="4292027" y="1295874"/>
            <a:chExt cx="6069082" cy="4946666"/>
          </a:xfrm>
        </p:grpSpPr>
        <p:pic>
          <p:nvPicPr>
            <p:cNvPr id="11" name="图片 10" descr="图片3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2027" y="1295874"/>
              <a:ext cx="6069082" cy="494666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050267" y="2722819"/>
              <a:ext cx="455260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文章开门见山地说出了“我的朋友容容是一个助人为乐的人”。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33)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2108" y="2375045"/>
            <a:ext cx="4762500" cy="3648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62962" y="446225"/>
            <a:ext cx="4406900" cy="1195705"/>
            <a:chOff x="-274865" y="712509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634659" y="1337610"/>
              <a:ext cx="3899354" cy="106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写容容的两件事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92027" y="1295874"/>
            <a:ext cx="6069082" cy="4946666"/>
            <a:chOff x="4292027" y="1295874"/>
            <a:chExt cx="6069082" cy="4946666"/>
          </a:xfrm>
        </p:grpSpPr>
        <p:pic>
          <p:nvPicPr>
            <p:cNvPr id="11" name="图片 10" descr="图片3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2027" y="1295874"/>
              <a:ext cx="6069082" cy="494666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050267" y="2722819"/>
              <a:ext cx="455260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忠于职守“取报纸”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“欠资待领”寄树叶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5773" y="4740445"/>
            <a:ext cx="1536171" cy="175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5445" y="3732911"/>
            <a:ext cx="2804253" cy="27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圆角矩形标注 23"/>
          <p:cNvSpPr/>
          <p:nvPr/>
        </p:nvSpPr>
        <p:spPr>
          <a:xfrm>
            <a:off x="218503" y="859237"/>
            <a:ext cx="5306385" cy="3881207"/>
          </a:xfrm>
          <a:prstGeom prst="wedgeRoundRectCallout">
            <a:avLst>
              <a:gd name="adj1" fmla="val 58307"/>
              <a:gd name="adj2" fmla="val 4439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600"/>
            <a:r>
              <a:rPr lang="zh-CN" altLang="en-US" sz="3200" b="1" dirty="0">
                <a:solidFill>
                  <a:schemeClr val="tx1"/>
                </a:solidFill>
              </a:rPr>
              <a:t>        第一件事写容容因为没能为“我”取报纸而不高兴，“我”连忙把报纸送回，容容为能拿报纸又高兴起来。文中对容容生气时的神态描写比较生动形象，表现出来容容多么忠于职守！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7898253" y="1946067"/>
            <a:ext cx="4150743" cy="1962256"/>
          </a:xfrm>
          <a:prstGeom prst="wedgeRoundRectCallout">
            <a:avLst>
              <a:gd name="adj1" fmla="val -65732"/>
              <a:gd name="adj2" fmla="val -114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600"/>
            <a:r>
              <a:rPr lang="en-US" altLang="zh-CN" sz="3200" b="1" dirty="0">
                <a:solidFill>
                  <a:schemeClr val="tx1"/>
                </a:solidFill>
              </a:rPr>
              <a:t>      《</a:t>
            </a:r>
            <a:r>
              <a:rPr lang="zh-CN" altLang="en-US" sz="3200" b="1" dirty="0">
                <a:solidFill>
                  <a:schemeClr val="tx1"/>
                </a:solidFill>
              </a:rPr>
              <a:t>我的朋友容容</a:t>
            </a:r>
            <a:r>
              <a:rPr lang="en-US" altLang="zh-CN" sz="3200" b="1" dirty="0">
                <a:solidFill>
                  <a:schemeClr val="tx1"/>
                </a:solidFill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</a:rPr>
              <a:t>选材典型，第一件事写了什么？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bldLvl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61038" y="4369859"/>
            <a:ext cx="1536171" cy="175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1944" y="3214841"/>
            <a:ext cx="2804253" cy="27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圆角矩形标注 23"/>
          <p:cNvSpPr/>
          <p:nvPr/>
        </p:nvSpPr>
        <p:spPr>
          <a:xfrm>
            <a:off x="66427" y="882272"/>
            <a:ext cx="5306385" cy="3714752"/>
          </a:xfrm>
          <a:prstGeom prst="wedgeRoundRectCallout">
            <a:avLst>
              <a:gd name="adj1" fmla="val 58307"/>
              <a:gd name="adj2" fmla="val 4439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600"/>
            <a:r>
              <a:rPr lang="zh-CN" altLang="en-US" sz="3200" b="1" dirty="0">
                <a:solidFill>
                  <a:schemeClr val="tx1"/>
                </a:solidFill>
              </a:rPr>
              <a:t>         第二件事写的是容容为“我”寄信。信中装了一片叶子，并且“欠资待领”。文章运用动作、语言、神态描写，表现出了容容的天真可爱！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7898253" y="1946067"/>
            <a:ext cx="4150743" cy="1962256"/>
          </a:xfrm>
          <a:prstGeom prst="wedgeRoundRectCallout">
            <a:avLst>
              <a:gd name="adj1" fmla="val -65732"/>
              <a:gd name="adj2" fmla="val -114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600"/>
            <a:r>
              <a:rPr lang="zh-CN" altLang="en-US" sz="3200" b="1" dirty="0">
                <a:solidFill>
                  <a:schemeClr val="tx1"/>
                </a:solidFill>
              </a:rPr>
              <a:t>第二件事写了什么？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088" y="3383303"/>
            <a:ext cx="3604912" cy="34746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44" y="782839"/>
            <a:ext cx="1588258" cy="149246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04335" y="2292985"/>
            <a:ext cx="94659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8634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习 作 例 文</a:t>
            </a:r>
            <a:endParaRPr lang="zh-CN" altLang="en-US" sz="6600" b="1" dirty="0">
              <a:solidFill>
                <a:srgbClr val="28634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2" b="28817"/>
          <a:stretch>
            <a:fillRect/>
          </a:stretch>
        </p:blipFill>
        <p:spPr>
          <a:xfrm>
            <a:off x="4174551" y="247212"/>
            <a:ext cx="1043966" cy="454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2" b="28817"/>
          <a:stretch>
            <a:fillRect/>
          </a:stretch>
        </p:blipFill>
        <p:spPr>
          <a:xfrm>
            <a:off x="9307335" y="738890"/>
            <a:ext cx="1663703" cy="72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2" b="28817"/>
          <a:stretch>
            <a:fillRect/>
          </a:stretch>
        </p:blipFill>
        <p:spPr>
          <a:xfrm>
            <a:off x="2439917" y="407461"/>
            <a:ext cx="1043966" cy="45424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47152" y="3403900"/>
            <a:ext cx="3212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8634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人教版五年级下册</a:t>
            </a:r>
            <a:endParaRPr lang="zh-CN" altLang="en-US" sz="2800" b="1" dirty="0">
              <a:solidFill>
                <a:srgbClr val="28634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0711" y="1233362"/>
            <a:ext cx="10762244" cy="7332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我的朋友容容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怎么写得这么成功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36067" y="2128520"/>
            <a:ext cx="6996007" cy="2159847"/>
            <a:chOff x="5775870" y="860088"/>
            <a:chExt cx="3368130" cy="1945005"/>
          </a:xfrm>
        </p:grpSpPr>
        <p:sp>
          <p:nvSpPr>
            <p:cNvPr id="4" name="云形标注 3"/>
            <p:cNvSpPr/>
            <p:nvPr/>
          </p:nvSpPr>
          <p:spPr>
            <a:xfrm>
              <a:off x="5775870" y="860088"/>
              <a:ext cx="3368130" cy="1945005"/>
            </a:xfrm>
            <a:prstGeom prst="cloudCallout">
              <a:avLst>
                <a:gd name="adj1" fmla="val -86778"/>
                <a:gd name="adj2" fmla="val -15556"/>
              </a:avLst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054069" y="1223203"/>
              <a:ext cx="2597363" cy="11919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00000"/>
                </a:lnSpc>
              </a:pPr>
              <a:r>
                <a:rPr lang="en-US" altLang="zh-CN" sz="26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6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作者写作的事例典型，并且运用了语言、动作、神态等描写方法，所以写得很成功。</a:t>
              </a:r>
              <a:endPara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410632" y="5791865"/>
            <a:ext cx="1683131" cy="55856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rgbClr val="FF0000"/>
                </a:solidFill>
              </a:rPr>
              <a:t>取报纸</a:t>
            </a:r>
            <a:endParaRPr lang="zh-CN" altLang="en-US" sz="3735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78145" y="5345405"/>
            <a:ext cx="1683131" cy="55856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rgbClr val="FF0000"/>
                </a:solidFill>
              </a:rPr>
              <a:t>寄信</a:t>
            </a:r>
            <a:endParaRPr lang="zh-CN" altLang="en-US" sz="3735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674" y="2634827"/>
            <a:ext cx="3349413" cy="28431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387" y="4379807"/>
            <a:ext cx="3066627" cy="2205567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1854996" y="1434320"/>
            <a:ext cx="959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习作例文：小守门员和他的观众们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711" y="2900109"/>
            <a:ext cx="9645445" cy="2490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        默读课文，说说课文是怎样通过小守门员和观众们的外貌或动作，表现出人物的不同特点的。和同学交流，哪个人物给你的印象最深。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33)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2108" y="2375045"/>
            <a:ext cx="4762500" cy="3648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62962" y="446225"/>
            <a:ext cx="4406900" cy="1195705"/>
            <a:chOff x="-274865" y="712509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1456559" y="1395951"/>
              <a:ext cx="3899354" cy="106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小守门员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92027" y="1295874"/>
            <a:ext cx="6069082" cy="4946666"/>
            <a:chOff x="4292027" y="1295874"/>
            <a:chExt cx="6069082" cy="4946666"/>
          </a:xfrm>
        </p:grpSpPr>
        <p:pic>
          <p:nvPicPr>
            <p:cNvPr id="11" name="图片 10" descr="图片3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2027" y="1295874"/>
              <a:ext cx="6069082" cy="494666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050267" y="2722819"/>
              <a:ext cx="455260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课文对人物穿着的描写，符合小守门员的身份；对他动作、神情的描写，表现出他是个尽责的守门员。     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33)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2108" y="2375045"/>
            <a:ext cx="4762500" cy="3648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62962" y="446225"/>
            <a:ext cx="4406900" cy="1195705"/>
            <a:chOff x="-274865" y="712509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1029812" y="1376005"/>
              <a:ext cx="3899354" cy="106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观众们的表现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92027" y="1295874"/>
            <a:ext cx="6069082" cy="4946666"/>
            <a:chOff x="4292027" y="1295874"/>
            <a:chExt cx="6069082" cy="4946666"/>
          </a:xfrm>
        </p:grpSpPr>
        <p:pic>
          <p:nvPicPr>
            <p:cNvPr id="11" name="图片 10" descr="图片3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2027" y="1295874"/>
              <a:ext cx="6069082" cy="494666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050267" y="2722819"/>
              <a:ext cx="455260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课文一一描写了观众们的外貌或动作，表现出他们观看比赛时的不同反应。     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标注 10"/>
          <p:cNvSpPr/>
          <p:nvPr/>
        </p:nvSpPr>
        <p:spPr>
          <a:xfrm>
            <a:off x="527051" y="2180167"/>
            <a:ext cx="3113616" cy="960967"/>
          </a:xfrm>
          <a:prstGeom prst="wedgeRectCallout">
            <a:avLst>
              <a:gd name="adj1" fmla="val 69128"/>
              <a:gd name="adj2" fmla="val -461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身后的小男孩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28" name="组合 9"/>
          <p:cNvGrpSpPr/>
          <p:nvPr/>
        </p:nvGrpSpPr>
        <p:grpSpPr bwMode="auto">
          <a:xfrm>
            <a:off x="290051" y="4254500"/>
            <a:ext cx="3562213" cy="1151920"/>
            <a:chOff x="847298" y="627534"/>
            <a:chExt cx="3272938" cy="702255"/>
          </a:xfrm>
        </p:grpSpPr>
        <p:sp>
          <p:nvSpPr>
            <p:cNvPr id="3" name="矩形标注 2"/>
            <p:cNvSpPr/>
            <p:nvPr/>
          </p:nvSpPr>
          <p:spPr>
            <a:xfrm>
              <a:off x="1115616" y="627534"/>
              <a:ext cx="2736304" cy="585843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6" name="TextBox 11"/>
            <p:cNvSpPr txBox="1">
              <a:spLocks noChangeArrowheads="1"/>
            </p:cNvSpPr>
            <p:nvPr/>
          </p:nvSpPr>
          <p:spPr bwMode="auto">
            <a:xfrm>
              <a:off x="847298" y="673075"/>
              <a:ext cx="3272938" cy="6567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抱洋娃娃的女孩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</p:grpSp>
      <p:grpSp>
        <p:nvGrpSpPr>
          <p:cNvPr id="26629" name="组合 9"/>
          <p:cNvGrpSpPr/>
          <p:nvPr/>
        </p:nvGrpSpPr>
        <p:grpSpPr bwMode="auto">
          <a:xfrm>
            <a:off x="7703307" y="1689915"/>
            <a:ext cx="2688168" cy="960966"/>
            <a:chOff x="1115616" y="627534"/>
            <a:chExt cx="2735920" cy="585645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2735920" cy="585645"/>
            </a:xfrm>
            <a:prstGeom prst="wedgeRectCallout">
              <a:avLst>
                <a:gd name="adj1" fmla="val -81259"/>
                <a:gd name="adj2" fmla="val -158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4" name="TextBox 11"/>
            <p:cNvSpPr txBox="1">
              <a:spLocks noChangeArrowheads="1"/>
            </p:cNvSpPr>
            <p:nvPr/>
          </p:nvSpPr>
          <p:spPr bwMode="auto">
            <a:xfrm>
              <a:off x="1267324" y="734540"/>
              <a:ext cx="2487269" cy="3563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两个小女孩</a:t>
              </a:r>
              <a:endPara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630" name="组合 15"/>
          <p:cNvGrpSpPr/>
          <p:nvPr/>
        </p:nvGrpSpPr>
        <p:grpSpPr bwMode="auto">
          <a:xfrm>
            <a:off x="7541075" y="3253443"/>
            <a:ext cx="3308961" cy="1186917"/>
            <a:chOff x="998816" y="627534"/>
            <a:chExt cx="2462204" cy="995148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90685"/>
                <a:gd name="adj2" fmla="val -3175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32" name="TextBox 17"/>
            <p:cNvSpPr txBox="1">
              <a:spLocks noChangeArrowheads="1"/>
            </p:cNvSpPr>
            <p:nvPr/>
          </p:nvSpPr>
          <p:spPr bwMode="auto">
            <a:xfrm>
              <a:off x="998816" y="719509"/>
              <a:ext cx="2345404" cy="9031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戴帽子的男孩</a:t>
              </a:r>
              <a:endPara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 bwMode="auto">
          <a:xfrm>
            <a:off x="7929954" y="4387328"/>
            <a:ext cx="2688168" cy="960966"/>
            <a:chOff x="1115616" y="627534"/>
            <a:chExt cx="2735920" cy="585645"/>
          </a:xfrm>
        </p:grpSpPr>
        <p:sp>
          <p:nvSpPr>
            <p:cNvPr id="20" name="矩形标注 19"/>
            <p:cNvSpPr/>
            <p:nvPr/>
          </p:nvSpPr>
          <p:spPr>
            <a:xfrm>
              <a:off x="1115616" y="627534"/>
              <a:ext cx="2735920" cy="585645"/>
            </a:xfrm>
            <a:prstGeom prst="wedgeRectCallout">
              <a:avLst>
                <a:gd name="adj1" fmla="val -81259"/>
                <a:gd name="adj2" fmla="val -158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>
              <a:off x="1267324" y="734540"/>
              <a:ext cx="2487269" cy="3563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大个子叔叔</a:t>
              </a:r>
              <a:endPara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32699" y="2811626"/>
            <a:ext cx="2856646" cy="1582134"/>
            <a:chOff x="7924799" y="4709327"/>
            <a:chExt cx="2194098" cy="1005702"/>
          </a:xfrm>
        </p:grpSpPr>
        <p:sp>
          <p:nvSpPr>
            <p:cNvPr id="26" name="椭圆 25"/>
            <p:cNvSpPr/>
            <p:nvPr/>
          </p:nvSpPr>
          <p:spPr>
            <a:xfrm>
              <a:off x="7924799" y="4709327"/>
              <a:ext cx="2133601" cy="1005702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078528" y="4974210"/>
              <a:ext cx="2040369" cy="371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观众们的表现</a:t>
              </a:r>
              <a:endPara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29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40704" y="4293096"/>
            <a:ext cx="2317565" cy="22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3168352" y="740703"/>
            <a:ext cx="8600861" cy="4834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715645" defTabSz="60960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一、运用多种描写方法，将人物刻画得生动形象。动作描写、神态描写等等。</a:t>
            </a:r>
            <a:endParaRPr lang="en-US" altLang="zh-CN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218503" y="1733380"/>
            <a:ext cx="3029407" cy="1810175"/>
            <a:chOff x="357158" y="1285866"/>
            <a:chExt cx="1714512" cy="1357322"/>
          </a:xfrm>
        </p:grpSpPr>
        <p:sp>
          <p:nvSpPr>
            <p:cNvPr id="6" name="云形标注 5"/>
            <p:cNvSpPr/>
            <p:nvPr/>
          </p:nvSpPr>
          <p:spPr>
            <a:xfrm>
              <a:off x="357158" y="1285866"/>
              <a:ext cx="1714512" cy="1357322"/>
            </a:xfrm>
            <a:prstGeom prst="cloudCallout">
              <a:avLst>
                <a:gd name="adj1" fmla="val -33426"/>
                <a:gd name="adj2" fmla="val 73728"/>
              </a:avLst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58290" y="1560662"/>
              <a:ext cx="1613380" cy="80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         写作特点是什么？</a:t>
              </a:r>
              <a:endParaRPr lang="zh-CN" altLang="en-US" sz="3200" b="1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40704" y="4293096"/>
            <a:ext cx="2317565" cy="22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3168352" y="740703"/>
            <a:ext cx="8600861" cy="4834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715645" defTabSz="60960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二、抓住人物的特征，展开细腻的描写。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86274" y="1906858"/>
            <a:ext cx="3029407" cy="1810175"/>
            <a:chOff x="357158" y="1285866"/>
            <a:chExt cx="1714512" cy="1357322"/>
          </a:xfrm>
        </p:grpSpPr>
        <p:sp>
          <p:nvSpPr>
            <p:cNvPr id="6" name="云形标注 5"/>
            <p:cNvSpPr/>
            <p:nvPr/>
          </p:nvSpPr>
          <p:spPr>
            <a:xfrm>
              <a:off x="357158" y="1285866"/>
              <a:ext cx="1714512" cy="1357322"/>
            </a:xfrm>
            <a:prstGeom prst="cloudCallout">
              <a:avLst>
                <a:gd name="adj1" fmla="val -33426"/>
                <a:gd name="adj2" fmla="val 73728"/>
              </a:avLst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58290" y="1560662"/>
              <a:ext cx="1613380" cy="80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         写作特点是什么？</a:t>
              </a:r>
              <a:endParaRPr lang="zh-CN" altLang="en-US" sz="3200" b="1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40704" y="4293096"/>
            <a:ext cx="2317565" cy="22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3168352" y="740703"/>
            <a:ext cx="8600861" cy="4834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715645" defTabSz="609600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三、运用了对比的修辞手法，人物的表现相互对比，互相衬托，特点鲜明。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86274" y="1906858"/>
            <a:ext cx="3029407" cy="1810175"/>
            <a:chOff x="357158" y="1285866"/>
            <a:chExt cx="1714512" cy="1357322"/>
          </a:xfrm>
        </p:grpSpPr>
        <p:sp>
          <p:nvSpPr>
            <p:cNvPr id="6" name="云形标注 5"/>
            <p:cNvSpPr/>
            <p:nvPr/>
          </p:nvSpPr>
          <p:spPr>
            <a:xfrm>
              <a:off x="357158" y="1285866"/>
              <a:ext cx="1714512" cy="1357322"/>
            </a:xfrm>
            <a:prstGeom prst="cloudCallout">
              <a:avLst>
                <a:gd name="adj1" fmla="val -33426"/>
                <a:gd name="adj2" fmla="val 73728"/>
              </a:avLst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58290" y="1560662"/>
              <a:ext cx="1613380" cy="80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/>
                <a:t>         写作特点是什么？</a:t>
              </a:r>
              <a:endParaRPr lang="zh-CN" altLang="en-US" sz="3200" b="1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" y="-22230"/>
            <a:ext cx="1788569" cy="100607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218503" y="249972"/>
            <a:ext cx="148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</a:rPr>
              <a:t>学习新课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68378" y="2539487"/>
            <a:ext cx="11029527" cy="1577305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ffectLst/>
        </p:spPr>
        <p:txBody>
          <a:bodyPr vert="horz" wrap="square" lIns="91453" tIns="45727" rIns="91453" bIns="45727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735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我们每天都会遇到形形色色的人，选择一个人，把他的特点写具体。题目自拟。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2648" y="804819"/>
            <a:ext cx="2383986" cy="74898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课堂练笔</a:t>
            </a:r>
            <a:endParaRPr lang="zh-CN" altLang="en-US" sz="4265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714" y="855134"/>
            <a:ext cx="723900" cy="5952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7371" y="4621762"/>
            <a:ext cx="7890245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人物特点具体鲜明，多种人物描写方法相结合。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60100" r="73875"/>
          <a:stretch>
            <a:fillRect/>
          </a:stretch>
        </p:blipFill>
        <p:spPr>
          <a:xfrm>
            <a:off x="763330" y="4621738"/>
            <a:ext cx="1523153" cy="22800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3FF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707"/>
            <a:stretch>
              <a:fillRect/>
            </a:stretch>
          </p:blipFill>
          <p:spPr>
            <a:xfrm>
              <a:off x="0" y="5200650"/>
              <a:ext cx="12192000" cy="16573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138" y="673101"/>
            <a:ext cx="6253232" cy="6027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58" y="488513"/>
            <a:ext cx="1588258" cy="149246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8920" y="2073992"/>
            <a:ext cx="6667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286342"/>
                </a:solidFill>
                <a:latin typeface="字体管家方萌 (非商业使用)" panose="02020600040101010101" pitchFamily="18" charset="-122"/>
                <a:ea typeface="字体管家方萌 (非商业使用)" panose="02020600040101010101" pitchFamily="18" charset="-122"/>
              </a:rPr>
              <a:t>谢谢大家</a:t>
            </a:r>
            <a:endParaRPr lang="zh-CN" altLang="en-US" sz="11500" b="1" dirty="0">
              <a:solidFill>
                <a:srgbClr val="286342"/>
              </a:solidFill>
              <a:latin typeface="字体管家方萌 (非商业使用)" panose="02020600040101010101" pitchFamily="18" charset="-122"/>
              <a:ea typeface="字体管家方萌 (非商业使用)" panose="02020600040101010101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2" b="28817"/>
          <a:stretch>
            <a:fillRect/>
          </a:stretch>
        </p:blipFill>
        <p:spPr>
          <a:xfrm>
            <a:off x="4723722" y="1260505"/>
            <a:ext cx="1043966" cy="4542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2" b="28817"/>
          <a:stretch>
            <a:fillRect/>
          </a:stretch>
        </p:blipFill>
        <p:spPr>
          <a:xfrm>
            <a:off x="9632187" y="673101"/>
            <a:ext cx="1663703" cy="72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2" b="28817"/>
          <a:stretch>
            <a:fillRect/>
          </a:stretch>
        </p:blipFill>
        <p:spPr>
          <a:xfrm>
            <a:off x="3041496" y="488513"/>
            <a:ext cx="1043966" cy="454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69600"/>
            <a:ext cx="2908044" cy="3688400"/>
          </a:xfrm>
          <a:prstGeom prst="rect">
            <a:avLst/>
          </a:prstGeom>
        </p:spPr>
      </p:pic>
      <p:sp>
        <p:nvSpPr>
          <p:cNvPr id="29" name="矩形标注 28"/>
          <p:cNvSpPr/>
          <p:nvPr/>
        </p:nvSpPr>
        <p:spPr>
          <a:xfrm>
            <a:off x="3143229" y="3238499"/>
            <a:ext cx="6889208" cy="2110715"/>
          </a:xfrm>
          <a:prstGeom prst="wedgeRectCallout">
            <a:avLst>
              <a:gd name="adj1" fmla="val -66005"/>
              <a:gd name="adj2" fmla="val 2577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7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不仅要细致观察，还要了解一些写人的基本方法。</a:t>
            </a:r>
            <a:endParaRPr lang="zh-CN" altLang="en-US" sz="37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0132" y="876868"/>
            <a:ext cx="10654817" cy="168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    本单元课文中鲜活的人物给我们留下了深刻的印象。怎么写好一个人物，写出人物的特点呢？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22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2258" t="198" r="24798" b="-198"/>
          <a:stretch>
            <a:fillRect/>
          </a:stretch>
        </p:blipFill>
        <p:spPr>
          <a:xfrm>
            <a:off x="0" y="2733367"/>
            <a:ext cx="2313487" cy="41246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8367" y="1038859"/>
            <a:ext cx="9889980" cy="239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373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首先，选用</a:t>
            </a:r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典型事例</a:t>
            </a:r>
            <a:r>
              <a:rPr lang="zh-CN" altLang="en-US" sz="373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，把它写具体。人与事是分不开的，一个人往往在做事情、与别人相处时，才显出自己的特点，习作时应选择最能表现人物特点的典型事件。</a:t>
            </a:r>
            <a:endParaRPr kumimoji="0" sz="373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407834" y="3590714"/>
            <a:ext cx="6889327" cy="2285153"/>
          </a:xfrm>
          <a:prstGeom prst="wedgeRectCallout">
            <a:avLst>
              <a:gd name="adj1" fmla="val -66005"/>
              <a:gd name="adj2" fmla="val 2577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/>
            <a:r>
              <a:rPr kumimoji="0" lang="zh-CN" altLang="en-US" sz="373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lang="en-US" altLang="zh-CN" sz="373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3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两茎灯草</a:t>
            </a:r>
            <a:r>
              <a:rPr lang="en-US" altLang="zh-CN" sz="373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3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通过写严监生临死前仍惦记节省灯油这件事，表现他的吝啬。</a:t>
            </a:r>
            <a:endParaRPr kumimoji="0" lang="zh-CN" altLang="en-US" sz="373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9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交流平台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4696" y="3090345"/>
            <a:ext cx="2432515" cy="37676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0380" y="1028701"/>
            <a:ext cx="11304693" cy="18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    其次，可以用</a:t>
            </a:r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多种方法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表现人物的特点。还可以描写人物的</a:t>
            </a:r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心理等</a:t>
            </a: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，把人物的特点写出来，使人物的形象更鲜活。</a:t>
            </a:r>
            <a:endParaRPr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815413" y="3044958"/>
            <a:ext cx="8137347" cy="2784309"/>
          </a:xfrm>
          <a:prstGeom prst="wedgeRectCallout">
            <a:avLst>
              <a:gd name="adj1" fmla="val 73295"/>
              <a:gd name="adj2" fmla="val 19855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为了表现车夫祥子旺盛的生命力，</a:t>
            </a:r>
            <a:r>
              <a:rPr lang="en-US" altLang="zh-CN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他像一棵挺脱的树</a:t>
            </a:r>
            <a:r>
              <a:rPr lang="en-US" altLang="zh-CN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细致描写了他结实健美的身体。</a:t>
            </a:r>
            <a:endParaRPr lang="zh-CN" altLang="en-US" sz="37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10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575734" y="972821"/>
            <a:ext cx="10456333" cy="296968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1405044" y="1658621"/>
            <a:ext cx="96266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6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小嘎子已有些沉不住气，刚想用脚腕子去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钩他的腿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，不料反给他把脚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别住了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。胖墩儿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趁势往旁侧里一推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，咕咚一声，小嘎子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摔了个仰面朝天。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747" name="Text Box 7"/>
          <p:cNvSpPr txBox="1">
            <a:spLocks noChangeArrowheads="1"/>
          </p:cNvSpPr>
          <p:nvPr/>
        </p:nvSpPr>
        <p:spPr bwMode="auto">
          <a:xfrm>
            <a:off x="650449" y="4414733"/>
            <a:ext cx="691547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5050"/>
                </a:solidFill>
                <a:ea typeface="黑体" panose="02010609060101010101" pitchFamily="49" charset="-122"/>
                <a:sym typeface="+mn-ea"/>
              </a:rPr>
              <a:t>        为了表现小嘎子的机灵，</a:t>
            </a:r>
            <a:r>
              <a:rPr lang="en-US" altLang="zh-CN" sz="3200" b="1" dirty="0">
                <a:solidFill>
                  <a:srgbClr val="FF5050"/>
                </a:solidFill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5050"/>
                </a:solidFill>
                <a:ea typeface="黑体" panose="02010609060101010101" pitchFamily="49" charset="-122"/>
                <a:sym typeface="+mn-ea"/>
              </a:rPr>
              <a:t>摔跤</a:t>
            </a:r>
            <a:r>
              <a:rPr lang="en-US" altLang="zh-CN" sz="3200" b="1" dirty="0">
                <a:solidFill>
                  <a:srgbClr val="FF5050"/>
                </a:solidFill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FF5050"/>
                </a:solidFill>
                <a:ea typeface="黑体" panose="02010609060101010101" pitchFamily="49" charset="-122"/>
                <a:sym typeface="+mn-ea"/>
              </a:rPr>
              <a:t>生动刻画了小嘎子的一连串动作。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31749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98293" y="3914081"/>
            <a:ext cx="3143673" cy="254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33610" y="272202"/>
              <a:ext cx="1462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4">
                      <a:lumMod val="75000"/>
                    </a:schemeClr>
                  </a:solidFill>
                </a:rPr>
                <a:t>习作指导</a:t>
              </a:r>
              <a:endParaRPr lang="zh-CN" altLang="en-US" sz="2400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6" grpId="1"/>
      <p:bldP spid="31747" grpId="0"/>
      <p:bldP spid="3174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176" y="2551533"/>
            <a:ext cx="2883658" cy="3487214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331694" y="1596974"/>
            <a:ext cx="8987367" cy="12720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此外，也可以描写周围人的反应，间接写出人物的特点。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标注 5"/>
          <p:cNvSpPr/>
          <p:nvPr/>
        </p:nvSpPr>
        <p:spPr>
          <a:xfrm flipH="1">
            <a:off x="3377353" y="3583941"/>
            <a:ext cx="7833360" cy="1971887"/>
          </a:xfrm>
          <a:prstGeom prst="wedgeRectCallout">
            <a:avLst>
              <a:gd name="adj1" fmla="val 73295"/>
              <a:gd name="adj2" fmla="val 19855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课文写了曹小三在观察师傅刷墙时，从崇敬到质疑再到崇敬的心理变化，侧面反映出刷子李的高超技艺。</a:t>
            </a:r>
            <a:endParaRPr lang="zh-CN" altLang="en-US" sz="37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9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4" name="TextBox 9"/>
            <p:cNvSpPr txBox="1"/>
            <p:nvPr/>
          </p:nvSpPr>
          <p:spPr>
            <a:xfrm>
              <a:off x="133610" y="272202"/>
              <a:ext cx="1462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4">
                      <a:lumMod val="75000"/>
                    </a:schemeClr>
                  </a:solidFill>
                </a:rPr>
                <a:t>习作指导</a:t>
              </a:r>
              <a:endParaRPr lang="zh-CN" altLang="en-US" sz="2400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12" y="1703294"/>
            <a:ext cx="2662278" cy="350721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8127" y="989213"/>
            <a:ext cx="3769668" cy="1080517"/>
            <a:chOff x="4139497" y="1163035"/>
            <a:chExt cx="3769668" cy="108051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497" y="1163035"/>
              <a:ext cx="3769668" cy="108051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647105" y="1428834"/>
              <a:ext cx="26564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选用典型事例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47105" y="2760363"/>
            <a:ext cx="3769668" cy="1080517"/>
            <a:chOff x="4139497" y="1163035"/>
            <a:chExt cx="3769668" cy="108051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497" y="1163035"/>
              <a:ext cx="3769668" cy="108051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490096" y="141090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描写手法要多样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45659" y="4647570"/>
            <a:ext cx="6440642" cy="1125870"/>
            <a:chOff x="4647105" y="1163035"/>
            <a:chExt cx="5416849" cy="108051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105" y="1163035"/>
              <a:ext cx="4870032" cy="108051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030484" y="1410906"/>
              <a:ext cx="5033470" cy="561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可以采用间接描写的方式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69600"/>
            <a:ext cx="2908044" cy="3688400"/>
          </a:xfrm>
          <a:prstGeom prst="rect">
            <a:avLst/>
          </a:prstGeom>
        </p:spPr>
      </p:pic>
      <p:sp>
        <p:nvSpPr>
          <p:cNvPr id="29" name="矩形标注 28"/>
          <p:cNvSpPr/>
          <p:nvPr/>
        </p:nvSpPr>
        <p:spPr>
          <a:xfrm>
            <a:off x="3143229" y="3238499"/>
            <a:ext cx="6889208" cy="2110715"/>
          </a:xfrm>
          <a:prstGeom prst="wedgeRectCallout">
            <a:avLst>
              <a:gd name="adj1" fmla="val -66005"/>
              <a:gd name="adj2" fmla="val 2577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73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要细致观察，用上学过的方法来写哦。</a:t>
            </a:r>
            <a:endParaRPr lang="zh-CN" altLang="en-US" sz="373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7369" y="876868"/>
            <a:ext cx="9847580" cy="168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rPr>
              <a:t>    课间十分钟，观察一位同学，捕捉一个瞬间，试着用学过的方法写一写他。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-16857"/>
            <a:ext cx="1788569" cy="1006070"/>
            <a:chOff x="0" y="-16857"/>
            <a:chExt cx="1788569" cy="100607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857"/>
              <a:ext cx="1788569" cy="1006070"/>
            </a:xfrm>
            <a:prstGeom prst="rect">
              <a:avLst/>
            </a:prstGeom>
          </p:spPr>
        </p:pic>
        <p:sp>
          <p:nvSpPr>
            <p:cNvPr id="22" name="文本框 6"/>
            <p:cNvSpPr txBox="1"/>
            <p:nvPr/>
          </p:nvSpPr>
          <p:spPr>
            <a:xfrm>
              <a:off x="0" y="221434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28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1973</Words>
  <Application>WPS 演示</Application>
  <PresentationFormat>宽屏</PresentationFormat>
  <Paragraphs>224</Paragraphs>
  <Slides>29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Calibri Light</vt:lpstr>
      <vt:lpstr>Times New Roman</vt:lpstr>
      <vt:lpstr>字体管家方萌 (非商业使用)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qwe</cp:lastModifiedBy>
  <cp:revision>108</cp:revision>
  <dcterms:created xsi:type="dcterms:W3CDTF">2018-08-14T03:17:00Z</dcterms:created>
  <dcterms:modified xsi:type="dcterms:W3CDTF">2021-11-01T12:24:49Z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BABBCCCA2CB647DA9EBCF38B952F8DB1</vt:lpwstr>
  </property>
</Properties>
</file>